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7" r:id="rId2"/>
    <p:sldId id="258" r:id="rId3"/>
    <p:sldId id="259" r:id="rId4"/>
    <p:sldId id="260" r:id="rId5"/>
    <p:sldId id="261" r:id="rId6"/>
    <p:sldId id="267" r:id="rId7"/>
    <p:sldId id="268" r:id="rId8"/>
    <p:sldId id="279" r:id="rId9"/>
    <p:sldId id="280" r:id="rId10"/>
    <p:sldId id="281" r:id="rId11"/>
    <p:sldId id="282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</p:sldIdLst>
  <p:sldSz cx="9144000" cy="6858000" type="screen4x3"/>
  <p:notesSz cx="6858000" cy="9144000"/>
  <p:photoAlbum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2E8F"/>
    <a:srgbClr val="662E8E"/>
    <a:srgbClr val="ED257B"/>
    <a:srgbClr val="FE3BD4"/>
    <a:srgbClr val="FE0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245" autoAdjust="0"/>
  </p:normalViewPr>
  <p:slideViewPr>
    <p:cSldViewPr snapToGrid="0">
      <p:cViewPr>
        <p:scale>
          <a:sx n="66" d="100"/>
          <a:sy n="66" d="100"/>
        </p:scale>
        <p:origin x="348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9C0A33-9D23-471C-96D6-CECF8955FF4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05ADC0-C638-46AE-97C4-28DA7EC80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64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안녕하십니까 이번 정보보호프로젝트 중간발표를 맡은 상부상조 </a:t>
            </a:r>
            <a:r>
              <a:rPr lang="ko-KR" altLang="en-US" dirty="0" err="1"/>
              <a:t>위푸름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발표 시작하겠습니다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0754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0032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73069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통계 프로세스 절차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PCAP</a:t>
            </a:r>
            <a:r>
              <a:rPr lang="ko-KR" altLang="en-US" dirty="0"/>
              <a:t>파일이 업로드가 되면 박스 안에 있는 절차대로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MAC</a:t>
            </a:r>
            <a:r>
              <a:rPr lang="ko-KR" altLang="en-US" dirty="0"/>
              <a:t>주소</a:t>
            </a:r>
            <a:r>
              <a:rPr lang="en-US" altLang="ko-KR" dirty="0"/>
              <a:t>, IP,</a:t>
            </a:r>
            <a:r>
              <a:rPr lang="en-US" altLang="ko-KR" baseline="0" dirty="0"/>
              <a:t> </a:t>
            </a:r>
            <a:r>
              <a:rPr lang="ko-KR" altLang="en-US" baseline="0" dirty="0"/>
              <a:t>프로토콜을 확인하고 해당 작업은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패킷이 존재하지 않을 때 까지 진행합니다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해당 결과는 </a:t>
            </a:r>
            <a:r>
              <a:rPr lang="en-US" altLang="ko-KR" baseline="0" dirty="0"/>
              <a:t>JSON</a:t>
            </a:r>
            <a:r>
              <a:rPr lang="ko-KR" altLang="en-US" baseline="0" dirty="0"/>
              <a:t>을 통하여 프론트로 전송됩니다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7903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다음으로 </a:t>
            </a:r>
            <a:r>
              <a:rPr lang="en-US" altLang="ko-KR" dirty="0"/>
              <a:t>Flow</a:t>
            </a:r>
            <a:r>
              <a:rPr lang="ko-KR" altLang="en-US" dirty="0"/>
              <a:t>리스트 기능입니다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해당 기능은 사진과 같이</a:t>
            </a:r>
            <a:r>
              <a:rPr lang="ko-KR" altLang="en-US" baseline="0" dirty="0"/>
              <a:t> 통신이 언제 어떤 프로토콜로 이루어져 있는지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확인할 수 있습니다</a:t>
            </a:r>
            <a:r>
              <a:rPr lang="en-US" altLang="ko-KR" baseline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9989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Flow</a:t>
            </a:r>
            <a:r>
              <a:rPr lang="ko-KR" altLang="en-US" dirty="0"/>
              <a:t>리스트 기능의 절차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프레임 넘버를 시작으로 시간</a:t>
            </a:r>
            <a:r>
              <a:rPr lang="en-US" altLang="ko-KR" dirty="0"/>
              <a:t>, </a:t>
            </a:r>
            <a:r>
              <a:rPr lang="ko-KR" altLang="en-US" dirty="0"/>
              <a:t>길이</a:t>
            </a:r>
            <a:r>
              <a:rPr lang="en-US" altLang="ko-KR" dirty="0"/>
              <a:t>, </a:t>
            </a:r>
            <a:r>
              <a:rPr lang="ko-KR" altLang="en-US" dirty="0"/>
              <a:t>프로토콜</a:t>
            </a:r>
            <a:r>
              <a:rPr lang="en-US" altLang="ko-KR" dirty="0"/>
              <a:t>,</a:t>
            </a:r>
            <a:r>
              <a:rPr lang="en-US" altLang="ko-KR" baseline="0" dirty="0"/>
              <a:t> IP, </a:t>
            </a:r>
            <a:r>
              <a:rPr lang="ko-KR" altLang="en-US" baseline="0" dirty="0"/>
              <a:t>포트</a:t>
            </a:r>
            <a:r>
              <a:rPr lang="en-US" altLang="ko-KR" baseline="0" dirty="0"/>
              <a:t> </a:t>
            </a:r>
            <a:r>
              <a:rPr lang="ko-KR" altLang="en-US" baseline="0" dirty="0"/>
              <a:t>를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확인하여 결과를 프론트로 전송 시키며</a:t>
            </a:r>
            <a:r>
              <a:rPr lang="en-US" altLang="ko-KR" baseline="0" dirty="0"/>
              <a:t>, 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역시 패킷 단위로 반복 수행을 합니다</a:t>
            </a:r>
            <a:r>
              <a:rPr lang="en-US" altLang="ko-KR" baseline="0" dirty="0"/>
              <a:t>.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985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마지막으로 </a:t>
            </a:r>
            <a:r>
              <a:rPr lang="ko-KR" altLang="en-US" dirty="0" err="1"/>
              <a:t>복원기능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복원될</a:t>
            </a:r>
            <a:r>
              <a:rPr lang="ko-KR" altLang="en-US" baseline="0" dirty="0"/>
              <a:t> 파일이 이미지 일 경우 </a:t>
            </a:r>
            <a:r>
              <a:rPr lang="ko-KR" altLang="en-US" baseline="0" dirty="0" err="1"/>
              <a:t>썸네일로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미리보기를</a:t>
            </a:r>
            <a:r>
              <a:rPr lang="ko-KR" altLang="en-US" baseline="0" dirty="0"/>
              <a:t> 제공하고</a:t>
            </a:r>
            <a:r>
              <a:rPr lang="en-US" altLang="ko-KR" baseline="0" dirty="0"/>
              <a:t>,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파일이 첨부되어  있는지 확인 후 복원을 수행 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9783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패킷 내 </a:t>
            </a:r>
            <a:r>
              <a:rPr lang="en-US" altLang="ko-KR" dirty="0"/>
              <a:t>TCP</a:t>
            </a:r>
            <a:r>
              <a:rPr lang="ko-KR" altLang="en-US" dirty="0"/>
              <a:t>헤더 영역에서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DATA </a:t>
            </a:r>
            <a:r>
              <a:rPr lang="ko-KR" altLang="en-US" dirty="0"/>
              <a:t>영역에 첨부되어 있는 파일이 </a:t>
            </a:r>
            <a:r>
              <a:rPr lang="ko-KR" altLang="en-US" dirty="0" err="1"/>
              <a:t>있을경우</a:t>
            </a:r>
            <a:r>
              <a:rPr lang="ko-KR" altLang="en-US" dirty="0"/>
              <a:t> 해당 </a:t>
            </a:r>
            <a:r>
              <a:rPr lang="ko-KR" altLang="en-US" dirty="0" err="1"/>
              <a:t>시그니처가</a:t>
            </a:r>
            <a:r>
              <a:rPr lang="ko-KR" altLang="en-US" dirty="0"/>
              <a:t> 있음을 확인할 수 있으며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en-US" altLang="ko-KR" dirty="0"/>
              <a:t>Filename</a:t>
            </a:r>
            <a:r>
              <a:rPr lang="ko-KR" altLang="en-US" dirty="0"/>
              <a:t>과 </a:t>
            </a:r>
            <a:r>
              <a:rPr lang="en-US" altLang="ko-KR" dirty="0" err="1"/>
              <a:t>Contenttype</a:t>
            </a:r>
            <a:r>
              <a:rPr lang="ko-KR" altLang="en-US" dirty="0"/>
              <a:t>을 확인할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해당 사진의 경우 </a:t>
            </a:r>
            <a:r>
              <a:rPr lang="en-US" altLang="ko-KR" dirty="0"/>
              <a:t>50 4b</a:t>
            </a:r>
            <a:r>
              <a:rPr lang="en-US" altLang="ko-KR" baseline="0" dirty="0"/>
              <a:t> 03 04 14 00 06 00</a:t>
            </a:r>
            <a:r>
              <a:rPr lang="ko-KR" altLang="en-US" baseline="0" dirty="0"/>
              <a:t>으로 </a:t>
            </a:r>
            <a:r>
              <a:rPr lang="en-US" altLang="ko-KR" baseline="0" dirty="0" err="1"/>
              <a:t>Docx</a:t>
            </a:r>
            <a:r>
              <a:rPr lang="ko-KR" altLang="en-US" baseline="0" dirty="0"/>
              <a:t>인 워드 </a:t>
            </a:r>
            <a:r>
              <a:rPr lang="ko-KR" altLang="en-US" baseline="0" dirty="0" err="1"/>
              <a:t>파일임을</a:t>
            </a:r>
            <a:r>
              <a:rPr lang="ko-KR" altLang="en-US" baseline="0" dirty="0"/>
              <a:t> 확인할 수 있습니다</a:t>
            </a:r>
            <a:r>
              <a:rPr lang="en-US" altLang="ko-KR" baseline="0" dirty="0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5568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복원은 다음과 같이 수행됩니다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프로토콜을 확인하고</a:t>
            </a:r>
            <a:r>
              <a:rPr lang="en-US" altLang="ko-KR" dirty="0"/>
              <a:t>, </a:t>
            </a:r>
            <a:r>
              <a:rPr lang="ko-KR" altLang="en-US" dirty="0"/>
              <a:t>파일이 첨부되어 있는지를 확인하여 없으면 바로 종료하고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첨부되어 있다면</a:t>
            </a:r>
            <a:r>
              <a:rPr lang="ko-KR" altLang="en-US" baseline="0" dirty="0"/>
              <a:t> 패킷을 순서대로 분류합니다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분류작업이 끝나면 파일이름</a:t>
            </a:r>
            <a:r>
              <a:rPr lang="en-US" altLang="ko-KR" baseline="0" dirty="0"/>
              <a:t>, </a:t>
            </a:r>
            <a:r>
              <a:rPr lang="ko-KR" altLang="en-US" baseline="0" dirty="0"/>
              <a:t>타입을 확인하고 </a:t>
            </a:r>
            <a:r>
              <a:rPr lang="ko-KR" altLang="en-US" baseline="0" dirty="0" err="1"/>
              <a:t>구분자</a:t>
            </a:r>
            <a:r>
              <a:rPr lang="ko-KR" altLang="en-US" baseline="0" dirty="0"/>
              <a:t> 영역 이후의 데이터 부분을 읽어 들입니다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저장할 경로</a:t>
            </a:r>
            <a:r>
              <a:rPr lang="en-US" altLang="ko-KR" baseline="0" dirty="0"/>
              <a:t>,</a:t>
            </a:r>
            <a:r>
              <a:rPr lang="ko-KR" altLang="en-US" baseline="0" dirty="0"/>
              <a:t> 타입을 변수에 임시 저장 후 서버 내 디렉터리에 파일을 생성합니다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이후 최종적으로 사용자에게 다운로드 링크를 제공하고 종료합니다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8868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일정입니다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녹색 영역인 조사와 </a:t>
            </a:r>
            <a:r>
              <a:rPr lang="ko-KR" altLang="en-US" dirty="0" err="1"/>
              <a:t>설계부분은</a:t>
            </a:r>
            <a:r>
              <a:rPr lang="ko-KR" altLang="en-US" dirty="0"/>
              <a:t> 진행이 완료되었으며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앞으로 진행예정사항인 구현 부분에서 </a:t>
            </a:r>
            <a:r>
              <a:rPr lang="en-US" altLang="ko-KR" dirty="0" err="1"/>
              <a:t>GeoMap</a:t>
            </a:r>
            <a:r>
              <a:rPr lang="ko-KR" altLang="en-US" dirty="0"/>
              <a:t>인 국가별 트래픽 통계 구현과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파일 복원 구현이 진행 될 예정입니다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682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일정 </a:t>
            </a:r>
            <a:r>
              <a:rPr lang="ko-KR" altLang="en-US" dirty="0" err="1"/>
              <a:t>간트차트입니다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945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초기 연구목표를 시작으로 </a:t>
            </a:r>
            <a:r>
              <a:rPr lang="ko-KR" altLang="en-US" dirty="0" err="1"/>
              <a:t>전체구성도</a:t>
            </a:r>
            <a:r>
              <a:rPr lang="en-US" altLang="ko-KR" dirty="0"/>
              <a:t>, </a:t>
            </a:r>
            <a:r>
              <a:rPr lang="ko-KR" altLang="en-US" dirty="0" err="1"/>
              <a:t>세부기능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그리고 역할 및 일정 순으로 발표 진행하겠습니다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47627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405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첫번째로 목표입니다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초기에 제안했던 방향 그대로 </a:t>
            </a:r>
            <a:r>
              <a:rPr lang="ko-KR" altLang="en-US" dirty="0" err="1"/>
              <a:t>포렌식</a:t>
            </a:r>
            <a:r>
              <a:rPr lang="ko-KR" altLang="en-US" dirty="0"/>
              <a:t> 절차에서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조사분석</a:t>
            </a:r>
            <a:r>
              <a:rPr lang="en-US" altLang="ko-KR" dirty="0"/>
              <a:t>, </a:t>
            </a:r>
            <a:r>
              <a:rPr lang="ko-KR" altLang="en-US" dirty="0"/>
              <a:t>정밀검토</a:t>
            </a:r>
            <a:r>
              <a:rPr lang="en-US" altLang="ko-KR" dirty="0"/>
              <a:t>, </a:t>
            </a:r>
            <a:r>
              <a:rPr lang="ko-KR" altLang="en-US" dirty="0"/>
              <a:t>보고서 작성에서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세부항목에</a:t>
            </a:r>
            <a:r>
              <a:rPr lang="ko-KR" altLang="en-US" dirty="0"/>
              <a:t> 있는 데이터 추출 및 분류</a:t>
            </a:r>
            <a:r>
              <a:rPr lang="en-US" altLang="ko-KR" dirty="0"/>
              <a:t>, </a:t>
            </a:r>
            <a:r>
              <a:rPr lang="ko-KR" altLang="en-US" dirty="0"/>
              <a:t>조사 및 검색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그리고 결과를 정리하여 가시화 시키는 것이 최종 목표입니다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19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프로젝트의 전체 구성도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크게 </a:t>
            </a:r>
            <a:r>
              <a:rPr lang="en-US" altLang="ko-KR" dirty="0"/>
              <a:t>4</a:t>
            </a:r>
            <a:r>
              <a:rPr lang="ko-KR" altLang="en-US" dirty="0"/>
              <a:t>가지 기능으로 구분이 되며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ko-KR" altLang="en-US" dirty="0"/>
              <a:t>웹 서버로 </a:t>
            </a:r>
            <a:r>
              <a:rPr lang="en-US" altLang="ko-KR" dirty="0"/>
              <a:t>PCAP</a:t>
            </a:r>
            <a:r>
              <a:rPr lang="ko-KR" altLang="en-US" dirty="0"/>
              <a:t>파일을 업로드하면 패킷에 대해 분석이 이루어지고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최종적으로는 우측의 박스들과 같은 통계 그래프</a:t>
            </a:r>
            <a:r>
              <a:rPr lang="en-US" altLang="ko-KR" dirty="0"/>
              <a:t>, Flow</a:t>
            </a:r>
            <a:r>
              <a:rPr lang="ko-KR" altLang="en-US" dirty="0"/>
              <a:t>리스트</a:t>
            </a:r>
            <a:r>
              <a:rPr lang="en-US" altLang="ko-KR" dirty="0"/>
              <a:t>, </a:t>
            </a:r>
            <a:r>
              <a:rPr lang="ko-KR" altLang="en-US" dirty="0"/>
              <a:t>파일 추출과 같은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기능별로 동작을 하게 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5427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분석기능</a:t>
            </a:r>
            <a:r>
              <a:rPr lang="ko-KR" altLang="en-US" dirty="0"/>
              <a:t> 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크게 </a:t>
            </a:r>
            <a:r>
              <a:rPr lang="en-US" altLang="ko-KR" dirty="0"/>
              <a:t>5</a:t>
            </a:r>
            <a:r>
              <a:rPr lang="ko-KR" altLang="en-US" dirty="0"/>
              <a:t>가지 헤더로 구분이 되며</a:t>
            </a:r>
            <a:r>
              <a:rPr lang="en-US" altLang="ko-KR" dirty="0"/>
              <a:t>, </a:t>
            </a:r>
            <a:r>
              <a:rPr lang="ko-KR" altLang="en-US" dirty="0"/>
              <a:t>각 헤더에서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앞서 설명한 통계 그래프</a:t>
            </a:r>
            <a:r>
              <a:rPr lang="en-US" altLang="ko-KR" dirty="0"/>
              <a:t>, </a:t>
            </a:r>
            <a:r>
              <a:rPr lang="ko-KR" altLang="en-US" dirty="0"/>
              <a:t>파일 복원에 이용될 각종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정보들을 패킷에서 추출합니다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320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분석한 결과</a:t>
            </a:r>
            <a:r>
              <a:rPr lang="ko-KR" altLang="en-US" baseline="0" dirty="0"/>
              <a:t> 데이터를 이용하여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각 기능별 통계에 이용합니다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추출한 </a:t>
            </a:r>
            <a:r>
              <a:rPr lang="en-US" altLang="ko-KR" baseline="0" dirty="0"/>
              <a:t>IP</a:t>
            </a:r>
            <a:r>
              <a:rPr lang="ko-KR" altLang="en-US" baseline="0" dirty="0"/>
              <a:t>별로 국가를 매칭시켜 어느 국가와 통신을 많이 하였는지 보여줄 수 있는 </a:t>
            </a:r>
            <a:r>
              <a:rPr lang="en-US" altLang="ko-KR" baseline="0" dirty="0" err="1"/>
              <a:t>GeoMap</a:t>
            </a:r>
            <a:r>
              <a:rPr lang="ko-KR" altLang="en-US" baseline="0" dirty="0"/>
              <a:t>과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en-US" altLang="ko-KR" baseline="0" dirty="0"/>
              <a:t>MAC</a:t>
            </a:r>
            <a:r>
              <a:rPr lang="ko-KR" altLang="en-US" baseline="0" dirty="0"/>
              <a:t>를 이용하여 </a:t>
            </a:r>
            <a:r>
              <a:rPr lang="ko-KR" altLang="en-US" baseline="0" dirty="0" err="1"/>
              <a:t>인바운드</a:t>
            </a:r>
            <a:r>
              <a:rPr lang="ko-KR" altLang="en-US" baseline="0" dirty="0"/>
              <a:t> 아웃바운드 확인</a:t>
            </a:r>
            <a:r>
              <a:rPr lang="en-US" altLang="ko-KR" baseline="0" dirty="0"/>
              <a:t>, </a:t>
            </a:r>
            <a:r>
              <a:rPr lang="ko-KR" altLang="en-US" baseline="0" dirty="0"/>
              <a:t>그리고 어떤 서비스를 이용하였는지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확인할 수 있는 프로토콜 </a:t>
            </a:r>
            <a:r>
              <a:rPr lang="en-US" altLang="ko-KR" baseline="0" dirty="0"/>
              <a:t>TOP5 </a:t>
            </a:r>
            <a:r>
              <a:rPr lang="ko-KR" altLang="en-US" baseline="0" dirty="0"/>
              <a:t>통계를 제공합니다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213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해당 화면은 현재 제작중인 </a:t>
            </a:r>
            <a:r>
              <a:rPr lang="ko-KR" altLang="en-US" dirty="0" err="1"/>
              <a:t>프론트페이지이며</a:t>
            </a:r>
            <a:r>
              <a:rPr lang="en-US" altLang="ko-KR" dirty="0"/>
              <a:t>, </a:t>
            </a:r>
          </a:p>
          <a:p>
            <a:endParaRPr lang="en-US" altLang="ko-KR" dirty="0"/>
          </a:p>
          <a:p>
            <a:r>
              <a:rPr lang="ko-KR" altLang="en-US" dirty="0"/>
              <a:t>앞에서 설명한</a:t>
            </a:r>
            <a:r>
              <a:rPr lang="ko-KR" altLang="en-US" baseline="0" dirty="0"/>
              <a:t> 데이터를 이용하여 이와 같이</a:t>
            </a:r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표현 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endParaRPr lang="en-US" altLang="ko-KR" baseline="0" dirty="0"/>
          </a:p>
          <a:p>
            <a:endParaRPr lang="en-US" altLang="ko-KR" baseline="0" dirty="0"/>
          </a:p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2159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415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05ADC0-C638-46AE-97C4-28DA7EC8056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191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785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115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44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829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090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162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198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865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554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178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261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AFE71-97CC-4433-90FE-51662C25B73F}" type="datetimeFigureOut">
              <a:rPr lang="ko-KR" altLang="en-US" smtClean="0"/>
              <a:t>2016-05-15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C7E7A-AD19-450B-860C-F58A63394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6424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1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74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484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3332" y="287020"/>
            <a:ext cx="112402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기능</a:t>
            </a:r>
            <a:r>
              <a:rPr lang="en-US" altLang="ko-KR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(</a:t>
            </a:r>
            <a:r>
              <a:rPr lang="ko-KR" altLang="en-US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통계</a:t>
            </a:r>
            <a:r>
              <a:rPr lang="en-US" altLang="ko-KR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)</a:t>
            </a:r>
            <a:endParaRPr lang="ko-KR" altLang="en-US" sz="1700" dirty="0">
              <a:solidFill>
                <a:schemeClr val="bg1">
                  <a:lumMod val="8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3332" y="800983"/>
            <a:ext cx="26933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662E8F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프로토콜 구분 정보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144" b="50457"/>
          <a:stretch/>
        </p:blipFill>
        <p:spPr>
          <a:xfrm>
            <a:off x="1367358" y="1474729"/>
            <a:ext cx="2936046" cy="438657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65" r="269" b="1"/>
          <a:stretch/>
        </p:blipFill>
        <p:spPr>
          <a:xfrm>
            <a:off x="4903490" y="1471708"/>
            <a:ext cx="2942914" cy="439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109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4"/>
            <a:ext cx="9144000" cy="68484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3332" y="287020"/>
            <a:ext cx="112402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기능</a:t>
            </a:r>
            <a:r>
              <a:rPr lang="en-US" altLang="ko-KR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(</a:t>
            </a:r>
            <a:r>
              <a:rPr lang="ko-KR" altLang="en-US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통계</a:t>
            </a:r>
            <a:r>
              <a:rPr lang="en-US" altLang="ko-KR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)</a:t>
            </a:r>
            <a:endParaRPr lang="ko-KR" altLang="en-US" sz="1700" dirty="0">
              <a:solidFill>
                <a:schemeClr val="bg1">
                  <a:lumMod val="8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3332" y="800983"/>
            <a:ext cx="30844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662E8F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프로토콜 별 카운트 값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670" y="1787859"/>
            <a:ext cx="2199475" cy="433519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8815" y="1787858"/>
            <a:ext cx="2292956" cy="144044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8815" y="4324246"/>
            <a:ext cx="3161111" cy="1383834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4158144" y="3300024"/>
            <a:ext cx="2654116" cy="371023"/>
          </a:xfrm>
          <a:prstGeom prst="roundRect">
            <a:avLst/>
          </a:prstGeom>
          <a:solidFill>
            <a:schemeClr val="bg1">
              <a:lumMod val="75000"/>
              <a:alpha val="39000"/>
            </a:schemeClr>
          </a:solidFill>
          <a:ln w="158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In/Out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비율 계산 후 통계자료에 사용</a:t>
            </a:r>
          </a:p>
        </p:txBody>
      </p:sp>
      <p:cxnSp>
        <p:nvCxnSpPr>
          <p:cNvPr id="11" name="꺾인 연결선 10"/>
          <p:cNvCxnSpPr>
            <a:stCxn id="8" idx="3"/>
            <a:endCxn id="10" idx="3"/>
          </p:cNvCxnSpPr>
          <p:nvPr/>
        </p:nvCxnSpPr>
        <p:spPr>
          <a:xfrm>
            <a:off x="6371771" y="2508082"/>
            <a:ext cx="440489" cy="977454"/>
          </a:xfrm>
          <a:prstGeom prst="bentConnector3">
            <a:avLst>
              <a:gd name="adj1" fmla="val 151897"/>
            </a:avLst>
          </a:prstGeom>
          <a:ln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4158144" y="3834737"/>
            <a:ext cx="2654116" cy="371023"/>
          </a:xfrm>
          <a:prstGeom prst="roundRect">
            <a:avLst/>
          </a:prstGeom>
          <a:solidFill>
            <a:schemeClr val="bg1">
              <a:lumMod val="75000"/>
              <a:alpha val="39000"/>
            </a:schemeClr>
          </a:solidFill>
          <a:ln w="158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카운트 값 상위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5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개의 프로토콜을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Protocol top 5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의 자료로 사용</a:t>
            </a:r>
          </a:p>
        </p:txBody>
      </p:sp>
      <p:cxnSp>
        <p:nvCxnSpPr>
          <p:cNvPr id="19" name="꺾인 연결선 18"/>
          <p:cNvCxnSpPr/>
          <p:nvPr/>
        </p:nvCxnSpPr>
        <p:spPr>
          <a:xfrm>
            <a:off x="3139145" y="3948529"/>
            <a:ext cx="1019001" cy="118486"/>
          </a:xfrm>
          <a:prstGeom prst="bentConnector3">
            <a:avLst>
              <a:gd name="adj1" fmla="val 50000"/>
            </a:avLst>
          </a:prstGeom>
          <a:ln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3577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3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159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4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720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5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170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6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003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7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72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8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2555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9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294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20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821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2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48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21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468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3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529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4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5" y="0"/>
            <a:ext cx="9150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547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05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489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1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09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5차중간진행-12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931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"/>
            <a:ext cx="9144000" cy="68484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7932" y="299720"/>
            <a:ext cx="1263487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함수 구성도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893133" y="1094767"/>
            <a:ext cx="7817496" cy="5344132"/>
            <a:chOff x="448633" y="1221767"/>
            <a:chExt cx="7817496" cy="5344132"/>
          </a:xfrm>
        </p:grpSpPr>
        <p:grpSp>
          <p:nvGrpSpPr>
            <p:cNvPr id="21" name="그룹 20"/>
            <p:cNvGrpSpPr/>
            <p:nvPr/>
          </p:nvGrpSpPr>
          <p:grpSpPr>
            <a:xfrm>
              <a:off x="448633" y="1221767"/>
              <a:ext cx="7817496" cy="5344132"/>
              <a:chOff x="667101" y="1259867"/>
              <a:chExt cx="8303556" cy="5413233"/>
            </a:xfrm>
          </p:grpSpPr>
          <p:grpSp>
            <p:nvGrpSpPr>
              <p:cNvPr id="18" name="그룹 17"/>
              <p:cNvGrpSpPr/>
              <p:nvPr/>
            </p:nvGrpSpPr>
            <p:grpSpPr>
              <a:xfrm>
                <a:off x="667101" y="1259867"/>
                <a:ext cx="8303556" cy="5413233"/>
                <a:chOff x="667101" y="1259867"/>
                <a:chExt cx="8303556" cy="5413233"/>
              </a:xfrm>
            </p:grpSpPr>
            <p:grpSp>
              <p:nvGrpSpPr>
                <p:cNvPr id="10" name="그룹 9"/>
                <p:cNvGrpSpPr/>
                <p:nvPr/>
              </p:nvGrpSpPr>
              <p:grpSpPr>
                <a:xfrm>
                  <a:off x="667101" y="1259867"/>
                  <a:ext cx="8303556" cy="5413233"/>
                  <a:chOff x="667101" y="1259867"/>
                  <a:chExt cx="8303556" cy="5413233"/>
                </a:xfrm>
              </p:grpSpPr>
              <p:grpSp>
                <p:nvGrpSpPr>
                  <p:cNvPr id="6" name="그룹 5"/>
                  <p:cNvGrpSpPr/>
                  <p:nvPr/>
                </p:nvGrpSpPr>
                <p:grpSpPr>
                  <a:xfrm>
                    <a:off x="667101" y="1259867"/>
                    <a:ext cx="8303556" cy="5413233"/>
                    <a:chOff x="529362" y="923719"/>
                    <a:chExt cx="8303556" cy="5413233"/>
                  </a:xfrm>
                </p:grpSpPr>
                <p:sp>
                  <p:nvSpPr>
                    <p:cNvPr id="49" name="직사각형 48"/>
                    <p:cNvSpPr/>
                    <p:nvPr/>
                  </p:nvSpPr>
                  <p:spPr>
                    <a:xfrm>
                      <a:off x="529362" y="935846"/>
                      <a:ext cx="2296668" cy="2094618"/>
                    </a:xfrm>
                    <a:prstGeom prst="rect">
                      <a:avLst/>
                    </a:prstGeom>
                    <a:solidFill>
                      <a:srgbClr val="662E8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400" dirty="0"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p:txBody>
                </p:sp>
                <p:sp>
                  <p:nvSpPr>
                    <p:cNvPr id="50" name="직사각형 49"/>
                    <p:cNvSpPr/>
                    <p:nvPr/>
                  </p:nvSpPr>
                  <p:spPr>
                    <a:xfrm>
                      <a:off x="3543212" y="941256"/>
                      <a:ext cx="2296669" cy="2094618"/>
                    </a:xfrm>
                    <a:prstGeom prst="rect">
                      <a:avLst/>
                    </a:prstGeom>
                    <a:solidFill>
                      <a:srgbClr val="662E8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400" dirty="0"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p:txBody>
                </p:sp>
                <p:sp>
                  <p:nvSpPr>
                    <p:cNvPr id="52" name="직사각형 51"/>
                    <p:cNvSpPr/>
                    <p:nvPr/>
                  </p:nvSpPr>
                  <p:spPr>
                    <a:xfrm>
                      <a:off x="6536250" y="923719"/>
                      <a:ext cx="2296668" cy="2094618"/>
                    </a:xfrm>
                    <a:prstGeom prst="rect">
                      <a:avLst/>
                    </a:prstGeom>
                    <a:solidFill>
                      <a:srgbClr val="662E8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400" dirty="0"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p:txBody>
                </p:sp>
                <p:sp>
                  <p:nvSpPr>
                    <p:cNvPr id="54" name="직사각형 53"/>
                    <p:cNvSpPr/>
                    <p:nvPr/>
                  </p:nvSpPr>
                  <p:spPr>
                    <a:xfrm>
                      <a:off x="529363" y="4055217"/>
                      <a:ext cx="2296666" cy="2281735"/>
                    </a:xfrm>
                    <a:prstGeom prst="rect">
                      <a:avLst/>
                    </a:prstGeom>
                    <a:solidFill>
                      <a:srgbClr val="662E8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400" dirty="0"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p:txBody>
                </p:sp>
                <p:sp>
                  <p:nvSpPr>
                    <p:cNvPr id="55" name="직사각형 54"/>
                    <p:cNvSpPr/>
                    <p:nvPr/>
                  </p:nvSpPr>
                  <p:spPr>
                    <a:xfrm>
                      <a:off x="3543213" y="4055217"/>
                      <a:ext cx="2296668" cy="2281734"/>
                    </a:xfrm>
                    <a:prstGeom prst="rect">
                      <a:avLst/>
                    </a:prstGeom>
                    <a:solidFill>
                      <a:srgbClr val="662E8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400" dirty="0"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p:txBody>
                </p:sp>
                <p:sp>
                  <p:nvSpPr>
                    <p:cNvPr id="57" name="직사각형 56"/>
                    <p:cNvSpPr/>
                    <p:nvPr/>
                  </p:nvSpPr>
                  <p:spPr>
                    <a:xfrm>
                      <a:off x="6594162" y="4072755"/>
                      <a:ext cx="2238756" cy="2249228"/>
                    </a:xfrm>
                    <a:prstGeom prst="rect">
                      <a:avLst/>
                    </a:prstGeom>
                    <a:solidFill>
                      <a:srgbClr val="662E8E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1400" dirty="0"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p:txBody>
                </p:sp>
              </p:grpSp>
              <p:sp>
                <p:nvSpPr>
                  <p:cNvPr id="8" name="TextBox 7"/>
                  <p:cNvSpPr txBox="1"/>
                  <p:nvPr/>
                </p:nvSpPr>
                <p:spPr>
                  <a:xfrm>
                    <a:off x="1087640" y="1272731"/>
                    <a:ext cx="1403974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dirty="0" err="1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rPr>
                      <a:t>Parse_Ghdr</a:t>
                    </a:r>
                    <a:endParaRPr lang="ko-KR" altLang="en-US" dirty="0">
                      <a:solidFill>
                        <a:schemeClr val="bg1"/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endParaRPr>
                  </a:p>
                </p:txBody>
              </p:sp>
              <p:sp>
                <p:nvSpPr>
                  <p:cNvPr id="58" name="TextBox 57"/>
                  <p:cNvSpPr txBox="1"/>
                  <p:nvPr/>
                </p:nvSpPr>
                <p:spPr>
                  <a:xfrm>
                    <a:off x="4145608" y="1272731"/>
                    <a:ext cx="1392755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dirty="0" err="1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rPr>
                      <a:t>Parse_Rhdr</a:t>
                    </a:r>
                    <a:endParaRPr lang="ko-KR" altLang="en-US" dirty="0">
                      <a:solidFill>
                        <a:schemeClr val="bg1"/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endParaRPr>
                  </a:p>
                </p:txBody>
              </p:sp>
              <p:sp>
                <p:nvSpPr>
                  <p:cNvPr id="59" name="TextBox 58"/>
                  <p:cNvSpPr txBox="1"/>
                  <p:nvPr/>
                </p:nvSpPr>
                <p:spPr>
                  <a:xfrm>
                    <a:off x="6930092" y="1282751"/>
                    <a:ext cx="178446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dirty="0" err="1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rPr>
                      <a:t>Read_Pkt_Data</a:t>
                    </a:r>
                    <a:endParaRPr lang="ko-KR" altLang="en-US" dirty="0">
                      <a:solidFill>
                        <a:schemeClr val="bg1"/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endParaRPr>
                  </a:p>
                </p:txBody>
              </p:sp>
              <p:sp>
                <p:nvSpPr>
                  <p:cNvPr id="60" name="TextBox 59"/>
                  <p:cNvSpPr txBox="1"/>
                  <p:nvPr/>
                </p:nvSpPr>
                <p:spPr>
                  <a:xfrm>
                    <a:off x="980480" y="4393953"/>
                    <a:ext cx="1672253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ko-KR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rPr>
                      <a:t>Flow </a:t>
                    </a:r>
                    <a:r>
                      <a: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rPr>
                      <a:t>정보 추출</a:t>
                    </a:r>
                  </a:p>
                </p:txBody>
              </p:sp>
              <p:sp>
                <p:nvSpPr>
                  <p:cNvPr id="61" name="TextBox 60"/>
                  <p:cNvSpPr txBox="1"/>
                  <p:nvPr/>
                </p:nvSpPr>
                <p:spPr>
                  <a:xfrm>
                    <a:off x="3932973" y="4408903"/>
                    <a:ext cx="1826141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rPr>
                      <a:t>통계 데이터 추출</a:t>
                    </a:r>
                  </a:p>
                </p:txBody>
              </p:sp>
              <p:sp>
                <p:nvSpPr>
                  <p:cNvPr id="62" name="TextBox 61"/>
                  <p:cNvSpPr txBox="1"/>
                  <p:nvPr/>
                </p:nvSpPr>
                <p:spPr>
                  <a:xfrm>
                    <a:off x="7286060" y="4401429"/>
                    <a:ext cx="113043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rPr>
                      <a:t>파일 복원</a:t>
                    </a:r>
                  </a:p>
                </p:txBody>
              </p:sp>
            </p:grpSp>
            <p:sp>
              <p:nvSpPr>
                <p:cNvPr id="14" name="직사각형 13"/>
                <p:cNvSpPr/>
                <p:nvPr/>
              </p:nvSpPr>
              <p:spPr>
                <a:xfrm>
                  <a:off x="775287" y="1678551"/>
                  <a:ext cx="2071676" cy="1572987"/>
                </a:xfrm>
                <a:prstGeom prst="rect">
                  <a:avLst/>
                </a:prstGeom>
                <a:solidFill>
                  <a:schemeClr val="bg1"/>
                </a:solidFill>
                <a:ln cap="rnd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altLang="ko-KR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·</a:t>
                  </a:r>
                  <a:r>
                    <a:rPr lang="ko-KR" alt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글로벌 헤더 </a:t>
                  </a:r>
                  <a:r>
                    <a:rPr lang="ko-KR" altLang="en-US" sz="13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파싱</a:t>
                  </a:r>
                  <a:r>
                    <a:rPr lang="ko-KR" alt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 </a:t>
                  </a:r>
                  <a:endParaRPr lang="en-US" altLang="ko-KR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endParaRPr>
                </a:p>
                <a:p>
                  <a:r>
                    <a:rPr lang="en-US" altLang="ko-KR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   </a:t>
                  </a:r>
                  <a:r>
                    <a:rPr lang="ko-KR" alt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함수</a:t>
                  </a:r>
                  <a:endParaRPr lang="en-US" altLang="ko-KR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endParaRPr>
                </a:p>
                <a:p>
                  <a:r>
                    <a:rPr lang="en-US" altLang="ko-KR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·</a:t>
                  </a:r>
                  <a:r>
                    <a:rPr lang="ko-KR" altLang="en-US" sz="13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파싱</a:t>
                  </a:r>
                  <a:r>
                    <a:rPr lang="ko-KR" alt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 후 </a:t>
                  </a:r>
                  <a:r>
                    <a:rPr lang="en-US" altLang="ko-KR" sz="13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Pcap_hdr_s</a:t>
                  </a:r>
                  <a:r>
                    <a:rPr lang="en-US" altLang="ko-KR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 </a:t>
                  </a:r>
                </a:p>
                <a:p>
                  <a:r>
                    <a:rPr lang="en-US" altLang="ko-KR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   </a:t>
                  </a:r>
                  <a:r>
                    <a:rPr lang="ko-KR" altLang="en-US" sz="13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딕셔너리에</a:t>
                  </a:r>
                  <a:r>
                    <a:rPr lang="ko-KR" alt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 정보 삽입</a:t>
                  </a:r>
                  <a:endParaRPr lang="en-US" altLang="ko-KR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endParaRPr>
                </a:p>
                <a:p>
                  <a:r>
                    <a:rPr lang="en-US" altLang="ko-KR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·</a:t>
                  </a:r>
                  <a:r>
                    <a:rPr lang="ko-KR" altLang="en-US" sz="13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성공시</a:t>
                  </a:r>
                  <a:r>
                    <a:rPr lang="en-US" altLang="ko-KR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: return 1</a:t>
                  </a:r>
                </a:p>
                <a:p>
                  <a:r>
                    <a:rPr lang="en-US" altLang="ko-KR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   </a:t>
                  </a:r>
                  <a:r>
                    <a:rPr lang="ko-KR" altLang="en-US" sz="13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실패시</a:t>
                  </a:r>
                  <a:r>
                    <a:rPr lang="en-US" altLang="ko-KR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-윤고딕340" panose="02030504000101010101" pitchFamily="18" charset="-127"/>
                      <a:ea typeface="-윤고딕340" panose="02030504000101010101" pitchFamily="18" charset="-127"/>
                    </a:rPr>
                    <a:t>: return -1</a:t>
                  </a:r>
                </a:p>
              </p:txBody>
            </p:sp>
          </p:grpSp>
          <p:cxnSp>
            <p:nvCxnSpPr>
              <p:cNvPr id="20" name="직선 화살표 연결선 19"/>
              <p:cNvCxnSpPr/>
              <p:nvPr/>
            </p:nvCxnSpPr>
            <p:spPr>
              <a:xfrm>
                <a:off x="3111946" y="5538552"/>
                <a:ext cx="376683" cy="0"/>
              </a:xfrm>
              <a:prstGeom prst="straightConnector1">
                <a:avLst/>
              </a:prstGeom>
              <a:ln w="63500">
                <a:solidFill>
                  <a:srgbClr val="662E8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직선 화살표 연결선 78"/>
              <p:cNvCxnSpPr/>
              <p:nvPr/>
            </p:nvCxnSpPr>
            <p:spPr>
              <a:xfrm>
                <a:off x="6129823" y="2319303"/>
                <a:ext cx="376683" cy="0"/>
              </a:xfrm>
              <a:prstGeom prst="straightConnector1">
                <a:avLst/>
              </a:prstGeom>
              <a:ln w="63500">
                <a:solidFill>
                  <a:srgbClr val="662E8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1" name="직사각형 80"/>
            <p:cNvSpPr/>
            <p:nvPr/>
          </p:nvSpPr>
          <p:spPr>
            <a:xfrm>
              <a:off x="3405158" y="1652420"/>
              <a:ext cx="1937946" cy="1535594"/>
            </a:xfrm>
            <a:prstGeom prst="rect">
              <a:avLst/>
            </a:prstGeom>
            <a:solidFill>
              <a:schemeClr val="bg1"/>
            </a:solidFill>
            <a:ln cap="rnd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·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패킷 헤더 </a:t>
              </a:r>
              <a:r>
                <a:rPr lang="ko-KR" altLang="en-US" sz="1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파싱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 후 </a:t>
              </a:r>
              <a:endPara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   </a:t>
              </a:r>
              <a:r>
                <a:rPr lang="en-US" altLang="ko-KR" sz="1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pkt_her_s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 </a:t>
              </a:r>
              <a:r>
                <a:rPr lang="ko-KR" altLang="en-US" sz="1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딕셔너리</a:t>
              </a:r>
              <a:endPara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   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에 정보 삽입</a:t>
              </a:r>
              <a:endPara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·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다음패킷존재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:return1</a:t>
              </a:r>
            </a:p>
            <a:p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 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다음패킷존재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X:return0</a:t>
              </a:r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6233375" y="1647078"/>
              <a:ext cx="1936137" cy="1540936"/>
            </a:xfrm>
            <a:prstGeom prst="rect">
              <a:avLst/>
            </a:prstGeom>
            <a:solidFill>
              <a:schemeClr val="bg1"/>
            </a:solidFill>
            <a:ln cap="rnd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·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패킷의 </a:t>
              </a:r>
              <a:r>
                <a:rPr lang="en-US" altLang="ko-KR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Data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부분을</a:t>
              </a:r>
              <a:endPara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  <a:p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40" panose="02030504000101010101" pitchFamily="18" charset="-127"/>
                  <a:ea typeface="-윤고딕340" panose="02030504000101010101" pitchFamily="18" charset="-127"/>
                </a:rPr>
                <a:t>   읽어오는 함수</a:t>
              </a:r>
              <a:endPara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</p:grpSp>
      <p:cxnSp>
        <p:nvCxnSpPr>
          <p:cNvPr id="24" name="꺾인 연결선 23"/>
          <p:cNvCxnSpPr>
            <a:stCxn id="52" idx="2"/>
            <a:endCxn id="60" idx="0"/>
          </p:cNvCxnSpPr>
          <p:nvPr/>
        </p:nvCxnSpPr>
        <p:spPr>
          <a:xfrm rot="5400000">
            <a:off x="4289334" y="848664"/>
            <a:ext cx="1026199" cy="5654164"/>
          </a:xfrm>
          <a:prstGeom prst="bentConnector3">
            <a:avLst>
              <a:gd name="adj1" fmla="val 50000"/>
            </a:avLst>
          </a:prstGeom>
          <a:ln w="25400">
            <a:solidFill>
              <a:srgbClr val="662E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320829" y="3398837"/>
            <a:ext cx="319799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Packet_data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를 임시 리스트 </a:t>
            </a:r>
            <a:r>
              <a:rPr lang="ko-KR" altLang="en-US" sz="1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자료형에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저장</a:t>
            </a:r>
          </a:p>
        </p:txBody>
      </p:sp>
      <p:sp>
        <p:nvSpPr>
          <p:cNvPr id="91" name="직사각형 90"/>
          <p:cNvSpPr/>
          <p:nvPr/>
        </p:nvSpPr>
        <p:spPr>
          <a:xfrm>
            <a:off x="1007686" y="4568223"/>
            <a:ext cx="1937946" cy="1769044"/>
          </a:xfrm>
          <a:prstGeom prst="rect">
            <a:avLst/>
          </a:prstGeom>
          <a:solidFill>
            <a:schemeClr val="bg1"/>
          </a:solidFill>
          <a:ln cap="rnd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·Flow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에 표현될 정보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 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추출 함수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·Frame number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부여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</a:t>
            </a:r>
            <a:r>
              <a:rPr lang="en-US" altLang="ko-KR" sz="1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Packet_header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에서 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  Time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값 추출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출발지 </a:t>
            </a:r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IP/Port 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추출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  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목적지 </a:t>
            </a:r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IP/Port 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추출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·Protocol 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판별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·Info 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문자열 조합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92" name="직사각형 91"/>
          <p:cNvSpPr/>
          <p:nvPr/>
        </p:nvSpPr>
        <p:spPr>
          <a:xfrm>
            <a:off x="3849657" y="4557565"/>
            <a:ext cx="1937947" cy="1775516"/>
          </a:xfrm>
          <a:prstGeom prst="rect">
            <a:avLst/>
          </a:prstGeom>
          <a:solidFill>
            <a:schemeClr val="bg1"/>
          </a:solidFill>
          <a:ln cap="rnd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프로토콜 카운트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·I/O 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구분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트래픽 판별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97" name="모서리가 둥근 직사각형 96"/>
          <p:cNvSpPr/>
          <p:nvPr/>
        </p:nvSpPr>
        <p:spPr>
          <a:xfrm>
            <a:off x="804486" y="6537776"/>
            <a:ext cx="2364496" cy="216968"/>
          </a:xfrm>
          <a:prstGeom prst="roundRect">
            <a:avLst/>
          </a:prstGeom>
          <a:solidFill>
            <a:schemeClr val="bg1">
              <a:lumMod val="75000"/>
              <a:alpha val="39000"/>
            </a:schemeClr>
          </a:solidFill>
          <a:ln w="15875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Flow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정보 구조화 후 전송</a:t>
            </a:r>
          </a:p>
        </p:txBody>
      </p:sp>
      <p:cxnSp>
        <p:nvCxnSpPr>
          <p:cNvPr id="77" name="꺾인 연결선 76"/>
          <p:cNvCxnSpPr>
            <a:endCxn id="97" idx="3"/>
          </p:cNvCxnSpPr>
          <p:nvPr/>
        </p:nvCxnSpPr>
        <p:spPr>
          <a:xfrm rot="5400000">
            <a:off x="2653108" y="5933589"/>
            <a:ext cx="1228546" cy="196797"/>
          </a:xfrm>
          <a:prstGeom prst="bentConnector2">
            <a:avLst/>
          </a:prstGeom>
          <a:ln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직사각형 105"/>
          <p:cNvSpPr/>
          <p:nvPr/>
        </p:nvSpPr>
        <p:spPr>
          <a:xfrm>
            <a:off x="6677875" y="4568223"/>
            <a:ext cx="1936137" cy="1747545"/>
          </a:xfrm>
          <a:prstGeom prst="rect">
            <a:avLst/>
          </a:prstGeom>
          <a:solidFill>
            <a:schemeClr val="bg1"/>
          </a:solidFill>
          <a:ln cap="rnd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패킷에 파일 포함 여부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  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확인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파일 포함일 경우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  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파일 복원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·</a:t>
            </a:r>
            <a:r>
              <a:rPr lang="ko-KR" altLang="en-US" sz="1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분학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패킷일 경우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  cache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에 데이터 임시</a:t>
            </a:r>
            <a:endParaRPr lang="en-US" altLang="ko-KR" sz="1300" dirty="0">
              <a:solidFill>
                <a:schemeClr val="tx1">
                  <a:lumMod val="75000"/>
                  <a:lumOff val="25000"/>
                </a:schemeClr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  </a:t>
            </a:r>
            <a:r>
              <a:rPr lang="ko-KR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저장 후 </a:t>
            </a:r>
            <a:r>
              <a:rPr lang="ko-KR" altLang="en-US" sz="1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재조립</a:t>
            </a:r>
            <a:r>
              <a:rPr lang="en-US" altLang="ko-KR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</a:p>
        </p:txBody>
      </p:sp>
      <p:cxnSp>
        <p:nvCxnSpPr>
          <p:cNvPr id="108" name="직선 화살표 연결선 107"/>
          <p:cNvCxnSpPr/>
          <p:nvPr/>
        </p:nvCxnSpPr>
        <p:spPr>
          <a:xfrm>
            <a:off x="6036088" y="5355440"/>
            <a:ext cx="354633" cy="0"/>
          </a:xfrm>
          <a:prstGeom prst="straightConnector1">
            <a:avLst/>
          </a:prstGeom>
          <a:ln w="63500">
            <a:solidFill>
              <a:srgbClr val="662E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화살표 연결선 108"/>
          <p:cNvCxnSpPr/>
          <p:nvPr/>
        </p:nvCxnSpPr>
        <p:spPr>
          <a:xfrm>
            <a:off x="3267381" y="2140679"/>
            <a:ext cx="354633" cy="0"/>
          </a:xfrm>
          <a:prstGeom prst="straightConnector1">
            <a:avLst/>
          </a:prstGeom>
          <a:ln w="63500">
            <a:solidFill>
              <a:srgbClr val="662E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261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484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3332" y="287020"/>
            <a:ext cx="112402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기능</a:t>
            </a:r>
            <a:r>
              <a:rPr lang="en-US" altLang="ko-KR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(</a:t>
            </a:r>
            <a:r>
              <a:rPr lang="ko-KR" altLang="en-US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통계</a:t>
            </a:r>
            <a:r>
              <a:rPr lang="en-US" altLang="ko-KR" sz="1700" dirty="0">
                <a:solidFill>
                  <a:schemeClr val="bg1">
                    <a:lumMod val="8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)</a:t>
            </a:r>
            <a:endParaRPr lang="ko-KR" altLang="en-US" sz="1700" dirty="0">
              <a:solidFill>
                <a:schemeClr val="bg1">
                  <a:lumMod val="8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3332" y="800983"/>
            <a:ext cx="2278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solidFill>
                  <a:srgbClr val="662E8F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딕셔너리</a:t>
            </a:r>
            <a:r>
              <a:rPr lang="ko-KR" altLang="en-US" sz="2400" dirty="0">
                <a:solidFill>
                  <a:srgbClr val="662E8F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  <a:r>
              <a:rPr lang="ko-KR" altLang="en-US" sz="2400" dirty="0" err="1">
                <a:solidFill>
                  <a:srgbClr val="662E8F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자료형</a:t>
            </a:r>
            <a:endParaRPr lang="ko-KR" altLang="en-US" sz="2400" dirty="0">
              <a:solidFill>
                <a:srgbClr val="662E8F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429020" y="1226630"/>
            <a:ext cx="6165580" cy="5161472"/>
            <a:chOff x="1430858" y="1230121"/>
            <a:chExt cx="6408798" cy="5108895"/>
          </a:xfrm>
        </p:grpSpPr>
        <p:sp>
          <p:nvSpPr>
            <p:cNvPr id="5" name="직사각형 4"/>
            <p:cNvSpPr/>
            <p:nvPr/>
          </p:nvSpPr>
          <p:spPr>
            <a:xfrm>
              <a:off x="1435230" y="1230122"/>
              <a:ext cx="2671499" cy="237568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5157463" y="1230121"/>
              <a:ext cx="2671499" cy="237568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1430858" y="4082007"/>
              <a:ext cx="2671499" cy="22364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13316" y="1410355"/>
              <a:ext cx="2277422" cy="2038243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61576" y="1414797"/>
              <a:ext cx="2463271" cy="1493126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42032" y="4224756"/>
              <a:ext cx="2527819" cy="1828392"/>
            </a:xfrm>
            <a:prstGeom prst="rect">
              <a:avLst/>
            </a:prstGeom>
          </p:spPr>
        </p:pic>
        <p:sp>
          <p:nvSpPr>
            <p:cNvPr id="53" name="직사각형 52"/>
            <p:cNvSpPr/>
            <p:nvPr/>
          </p:nvSpPr>
          <p:spPr>
            <a:xfrm>
              <a:off x="5168157" y="4102520"/>
              <a:ext cx="2671499" cy="22364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84971" y="4237456"/>
              <a:ext cx="2463272" cy="1828392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2031037" y="3596669"/>
            <a:ext cx="136608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662E8F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Global Header</a:t>
            </a:r>
            <a:endParaRPr lang="ko-KR" altLang="en-US" sz="1400" dirty="0">
              <a:solidFill>
                <a:srgbClr val="662E8F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638721" y="3627902"/>
            <a:ext cx="1390381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662E8F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Packet Header</a:t>
            </a:r>
            <a:endParaRPr lang="ko-KR" altLang="en-US" sz="1400" dirty="0">
              <a:solidFill>
                <a:srgbClr val="662E8F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2420967" y="6313156"/>
            <a:ext cx="558166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662E8F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Flow</a:t>
            </a:r>
            <a:endParaRPr lang="ko-KR" altLang="en-US" sz="1400" dirty="0">
              <a:solidFill>
                <a:srgbClr val="662E8F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851246" y="6364233"/>
            <a:ext cx="96532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rgbClr val="662E8F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Flow_Hex</a:t>
            </a:r>
            <a:endParaRPr lang="ko-KR" altLang="en-US" sz="1400" dirty="0">
              <a:solidFill>
                <a:srgbClr val="662E8F"/>
              </a:solidFill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0140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375</TotalTime>
  <Words>645</Words>
  <Application>Microsoft Office PowerPoint</Application>
  <PresentationFormat>화면 슬라이드 쇼(4:3)</PresentationFormat>
  <Paragraphs>184</Paragraphs>
  <Slides>20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맑은 고딕</vt:lpstr>
      <vt:lpstr>-윤고딕330</vt:lpstr>
      <vt:lpstr>-윤고딕340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Joshua</dc:creator>
  <cp:lastModifiedBy>pu</cp:lastModifiedBy>
  <cp:revision>53</cp:revision>
  <dcterms:created xsi:type="dcterms:W3CDTF">2016-04-30T10:01:26Z</dcterms:created>
  <dcterms:modified xsi:type="dcterms:W3CDTF">2016-05-15T11:13:56Z</dcterms:modified>
</cp:coreProperties>
</file>

<file path=docProps/thumbnail.jpeg>
</file>